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2"/>
  </p:notesMasterIdLst>
  <p:sldIdLst>
    <p:sldId id="256" r:id="rId2"/>
    <p:sldId id="259" r:id="rId3"/>
    <p:sldId id="258" r:id="rId4"/>
    <p:sldId id="261" r:id="rId5"/>
    <p:sldId id="260" r:id="rId6"/>
    <p:sldId id="262" r:id="rId7"/>
    <p:sldId id="263" r:id="rId8"/>
    <p:sldId id="264" r:id="rId9"/>
    <p:sldId id="266" r:id="rId10"/>
    <p:sldId id="265" r:id="rId1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FE9202"/>
    <a:srgbClr val="E39A39"/>
    <a:srgbClr val="6C1A00"/>
    <a:srgbClr val="1D3A00"/>
    <a:srgbClr val="007033"/>
    <a:srgbClr val="E7FF01"/>
    <a:srgbClr val="5EEC3C"/>
    <a:srgbClr val="990099"/>
    <a:srgbClr val="00AA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0" d="100"/>
          <a:sy n="110" d="100"/>
        </p:scale>
        <p:origin x="-132" y="-186"/>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3/29/2020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350B06-B074-48FC-8CFD-53D2CD8FB95F}" type="slidenum">
              <a:rPr lang="en-US" smtClean="0"/>
              <a:t>5</a:t>
            </a:fld>
            <a:endParaRPr lang="en-US"/>
          </a:p>
        </p:txBody>
      </p:sp>
    </p:spTree>
    <p:extLst>
      <p:ext uri="{BB962C8B-B14F-4D97-AF65-F5344CB8AC3E}">
        <p14:creationId xmlns:p14="http://schemas.microsoft.com/office/powerpoint/2010/main" val="1284596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66589" y="1808225"/>
            <a:ext cx="4733855" cy="1527050"/>
          </a:xfrm>
          <a:noFill/>
          <a:effectLst>
            <a:outerShdw blurRad="50800" dist="38100" dir="2700000" algn="tl" rotWithShape="0">
              <a:prstClr val="black">
                <a:alpha val="40000"/>
              </a:prstClr>
            </a:outerShdw>
          </a:effectLst>
        </p:spPr>
        <p:txBody>
          <a:bodyPr>
            <a:normAutofit/>
          </a:bodyPr>
          <a:lstStyle>
            <a:lvl1pPr algn="r">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3503066" y="3793390"/>
            <a:ext cx="5497378" cy="763525"/>
          </a:xfrm>
        </p:spPr>
        <p:txBody>
          <a:bodyPr>
            <a:normAutofit/>
          </a:bodyPr>
          <a:lstStyle>
            <a:lvl1pPr marL="0" indent="0" algn="r">
              <a:buNone/>
              <a:defRPr sz="2800" b="0" i="0">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3/29/2020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4375" y="281175"/>
            <a:ext cx="8246070" cy="763525"/>
          </a:xfrm>
        </p:spPr>
        <p:txBody>
          <a:bodyPr>
            <a:normAutofit/>
          </a:bodyPr>
          <a:lstStyle>
            <a:lvl1pPr algn="r">
              <a:defRPr sz="3600" baseline="0">
                <a:solidFill>
                  <a:schemeClr val="accent5"/>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6" y="1502815"/>
            <a:ext cx="8246070" cy="3359510"/>
          </a:xfrm>
        </p:spPr>
        <p:txBody>
          <a:bodyPr/>
          <a:lstStyle>
            <a:lvl1pPr algn="l">
              <a:defRPr sz="2800">
                <a:solidFill>
                  <a:schemeClr val="accent1">
                    <a:lumMod val="50000"/>
                  </a:schemeClr>
                </a:solidFill>
              </a:defRPr>
            </a:lvl1pPr>
            <a:lvl2pPr algn="l">
              <a:defRPr>
                <a:solidFill>
                  <a:schemeClr val="accent1">
                    <a:lumMod val="50000"/>
                  </a:schemeClr>
                </a:solidFill>
              </a:defRPr>
            </a:lvl2pPr>
            <a:lvl3pPr algn="l">
              <a:defRPr>
                <a:solidFill>
                  <a:schemeClr val="accent1">
                    <a:lumMod val="50000"/>
                  </a:schemeClr>
                </a:solidFill>
              </a:defRPr>
            </a:lvl3pPr>
            <a:lvl4pPr algn="l">
              <a:defRPr>
                <a:solidFill>
                  <a:schemeClr val="accent1">
                    <a:lumMod val="50000"/>
                  </a:schemeClr>
                </a:solidFill>
              </a:defRPr>
            </a:lvl4pPr>
            <a:lvl5pPr algn="l">
              <a:defRPr>
                <a:solidFill>
                  <a:schemeClr val="accent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6260" y="281175"/>
            <a:ext cx="6566315" cy="725349"/>
          </a:xfrm>
          <a:noFill/>
        </p:spPr>
        <p:txBody>
          <a:bodyPr>
            <a:normAutofit/>
          </a:bodyPr>
          <a:lstStyle>
            <a:lvl1pPr algn="l">
              <a:defRPr sz="3600">
                <a:solidFill>
                  <a:schemeClr val="accent5"/>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96260" y="1197405"/>
            <a:ext cx="6566315" cy="3511061"/>
          </a:xfrm>
        </p:spPr>
        <p:txBody>
          <a:bodyPr/>
          <a:lstStyle>
            <a:lvl1pPr algn="l">
              <a:defRPr sz="2800">
                <a:solidFill>
                  <a:schemeClr val="accent5">
                    <a:lumMod val="40000"/>
                    <a:lumOff val="60000"/>
                  </a:schemeClr>
                </a:solidFill>
              </a:defRPr>
            </a:lvl1pPr>
            <a:lvl2pPr algn="l">
              <a:defRPr>
                <a:solidFill>
                  <a:schemeClr val="accent5">
                    <a:lumMod val="40000"/>
                    <a:lumOff val="60000"/>
                  </a:schemeClr>
                </a:solidFill>
              </a:defRPr>
            </a:lvl2pPr>
            <a:lvl3pPr algn="l">
              <a:defRPr>
                <a:solidFill>
                  <a:schemeClr val="accent5">
                    <a:lumMod val="40000"/>
                    <a:lumOff val="60000"/>
                  </a:schemeClr>
                </a:solidFill>
              </a:defRPr>
            </a:lvl3pPr>
            <a:lvl4pPr algn="l">
              <a:defRPr>
                <a:solidFill>
                  <a:schemeClr val="accent5">
                    <a:lumMod val="40000"/>
                    <a:lumOff val="60000"/>
                  </a:schemeClr>
                </a:solidFill>
              </a:defRPr>
            </a:lvl4pPr>
            <a:lvl5pPr algn="l">
              <a:defRPr>
                <a:solidFill>
                  <a:schemeClr val="accent5">
                    <a:lumMod val="40000"/>
                    <a:lumOff val="6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3/29/2020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4375" y="281175"/>
            <a:ext cx="8246070" cy="763525"/>
          </a:xfrm>
        </p:spPr>
        <p:txBody>
          <a:bodyPr>
            <a:normAutofit/>
          </a:bodyPr>
          <a:lstStyle>
            <a:lvl1pPr algn="r">
              <a:defRPr sz="3600" baseline="0">
                <a:solidFill>
                  <a:schemeClr val="accent5"/>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655520"/>
            <a:ext cx="4040188" cy="479822"/>
          </a:xfrm>
        </p:spPr>
        <p:txBody>
          <a:bodyPr anchor="b"/>
          <a:lstStyle>
            <a:lvl1pPr marL="0" indent="0" algn="ctr">
              <a:buNone/>
              <a:defRPr sz="2400" b="1">
                <a:solidFill>
                  <a:schemeClr val="accent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127917"/>
            <a:ext cx="4040188" cy="2276294"/>
          </a:xfrm>
        </p:spPr>
        <p:txBody>
          <a:bodyPr/>
          <a:lstStyle>
            <a:lvl1pPr algn="ctr">
              <a:defRPr sz="2400">
                <a:solidFill>
                  <a:schemeClr val="tx2">
                    <a:lumMod val="75000"/>
                  </a:schemeClr>
                </a:solidFill>
              </a:defRPr>
            </a:lvl1pPr>
            <a:lvl2pPr algn="ctr">
              <a:defRPr sz="2000">
                <a:solidFill>
                  <a:schemeClr val="tx2">
                    <a:lumMod val="75000"/>
                  </a:schemeClr>
                </a:solidFill>
              </a:defRPr>
            </a:lvl2pPr>
            <a:lvl3pPr algn="ctr">
              <a:defRPr sz="1800">
                <a:solidFill>
                  <a:schemeClr val="tx2">
                    <a:lumMod val="75000"/>
                  </a:schemeClr>
                </a:solidFill>
              </a:defRPr>
            </a:lvl3pPr>
            <a:lvl4pPr algn="ctr">
              <a:defRPr sz="1600">
                <a:solidFill>
                  <a:schemeClr val="tx2">
                    <a:lumMod val="75000"/>
                  </a:schemeClr>
                </a:solidFill>
              </a:defRPr>
            </a:lvl4pPr>
            <a:lvl5pPr algn="ctr">
              <a:defRPr sz="1600">
                <a:solidFill>
                  <a:schemeClr val="tx2">
                    <a:lumMod val="75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655520"/>
            <a:ext cx="4041775" cy="479822"/>
          </a:xfrm>
        </p:spPr>
        <p:txBody>
          <a:bodyPr anchor="b"/>
          <a:lstStyle>
            <a:lvl1pPr marL="0" indent="0" algn="ctr">
              <a:buNone/>
              <a:defRPr sz="2400" b="1">
                <a:solidFill>
                  <a:schemeClr val="accent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127917"/>
            <a:ext cx="4041775" cy="2276294"/>
          </a:xfrm>
        </p:spPr>
        <p:txBody>
          <a:bodyPr/>
          <a:lstStyle>
            <a:lvl1pPr algn="ctr">
              <a:defRPr sz="2400">
                <a:solidFill>
                  <a:schemeClr val="tx2">
                    <a:lumMod val="75000"/>
                  </a:schemeClr>
                </a:solidFill>
              </a:defRPr>
            </a:lvl1pPr>
            <a:lvl2pPr algn="ctr">
              <a:defRPr sz="2000">
                <a:solidFill>
                  <a:schemeClr val="tx2">
                    <a:lumMod val="75000"/>
                  </a:schemeClr>
                </a:solidFill>
              </a:defRPr>
            </a:lvl2pPr>
            <a:lvl3pPr algn="ctr">
              <a:defRPr sz="1800">
                <a:solidFill>
                  <a:schemeClr val="tx2">
                    <a:lumMod val="75000"/>
                  </a:schemeClr>
                </a:solidFill>
              </a:defRPr>
            </a:lvl3pPr>
            <a:lvl4pPr algn="ctr">
              <a:defRPr sz="1600">
                <a:solidFill>
                  <a:schemeClr val="tx2">
                    <a:lumMod val="75000"/>
                  </a:schemeClr>
                </a:solidFill>
              </a:defRPr>
            </a:lvl4pPr>
            <a:lvl5pPr algn="ctr">
              <a:defRPr sz="1600">
                <a:solidFill>
                  <a:schemeClr val="tx2">
                    <a:lumMod val="75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3/29/2020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3/29/2020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3/29/2020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image" Target="../media/image1.jp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3/29/2020</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3.xml" /></Relationships>
</file>

<file path=ppt/slides/_rels/slide4.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3.xml" /></Relationships>
</file>

<file path=ppt/slides/_rels/slide5.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notesSlide" Target="../notesSlides/notesSlide1.xml" /><Relationship Id="rId1" Type="http://schemas.openxmlformats.org/officeDocument/2006/relationships/slideLayout" Target="../slideLayouts/slideLayout3.xml" /></Relationships>
</file>

<file path=ppt/slides/_rels/slide6.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3.xml" /></Relationships>
</file>

<file path=ppt/slides/_rels/slide7.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3.xml" /></Relationships>
</file>

<file path=ppt/slides/_rels/slide8.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3.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7080" y="1808225"/>
            <a:ext cx="7940660" cy="1832460"/>
          </a:xfrm>
        </p:spPr>
        <p:txBody>
          <a:bodyPr>
            <a:normAutofit/>
          </a:bodyPr>
          <a:lstStyle/>
          <a:p>
            <a:r>
              <a:rPr lang="en-US" sz="4400" b="1">
                <a:effectLst/>
                <a:latin typeface="Calibri" panose="020F0502020204030204" pitchFamily="34" charset="0"/>
                <a:ea typeface="Calibri" panose="020F0502020204030204" pitchFamily="34" charset="0"/>
                <a:cs typeface="Arial" panose="020B0604020202020204" pitchFamily="34" charset="0"/>
              </a:rPr>
              <a:t>Artificial Intelligence </a:t>
            </a:r>
            <a:endParaRPr lang="en-US" sz="4400" b="1" dirty="0"/>
          </a:p>
        </p:txBody>
      </p:sp>
      <p:sp>
        <p:nvSpPr>
          <p:cNvPr id="3" name="Subtitle 2"/>
          <p:cNvSpPr>
            <a:spLocks noGrp="1"/>
          </p:cNvSpPr>
          <p:nvPr>
            <p:ph type="subTitle" idx="1"/>
          </p:nvPr>
        </p:nvSpPr>
        <p:spPr>
          <a:xfrm>
            <a:off x="907080" y="3793390"/>
            <a:ext cx="7940660" cy="763525"/>
          </a:xfrm>
        </p:spPr>
        <p:txBody>
          <a:bodyPr>
            <a:normAutofit/>
          </a:bodyPr>
          <a:lstStyle/>
          <a:p>
            <a:pPr algn="ctr"/>
            <a:r>
              <a:rPr lang="en-US" sz="3600" b="1">
                <a:solidFill>
                  <a:srgbClr val="FE9202"/>
                </a:solidFill>
              </a:rPr>
              <a:t>Prepared by: </a:t>
            </a:r>
            <a:endParaRPr lang="en-US" sz="3600" b="1" dirty="0">
              <a:solidFill>
                <a:srgbClr val="FE9202"/>
              </a:solidFill>
            </a:endParaRP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pPr algn="ctr"/>
            <a:r>
              <a:rPr lang="en-US" sz="4800" b="1"/>
              <a:t>What is Artificial intelligence?</a:t>
            </a:r>
            <a:endParaRPr lang="en-US" sz="4800" b="1" dirty="0"/>
          </a:p>
        </p:txBody>
      </p:sp>
    </p:spTree>
    <p:extLst>
      <p:ext uri="{BB962C8B-B14F-4D97-AF65-F5344CB8AC3E}">
        <p14:creationId xmlns:p14="http://schemas.microsoft.com/office/powerpoint/2010/main" val="1101633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8">
            <a:extLst>
              <a:ext uri="{FF2B5EF4-FFF2-40B4-BE49-F238E27FC236}">
                <a16:creationId xmlns:a16="http://schemas.microsoft.com/office/drawing/2014/main" id="{690C1AC2-3D03-9A49-B0DB-FB03E6DB6C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499" y="606418"/>
            <a:ext cx="3427412" cy="3873156"/>
          </a:xfrm>
        </p:spPr>
      </p:pic>
      <p:sp>
        <p:nvSpPr>
          <p:cNvPr id="2" name="شكل بيضاوي 1">
            <a:extLst>
              <a:ext uri="{FF2B5EF4-FFF2-40B4-BE49-F238E27FC236}">
                <a16:creationId xmlns:a16="http://schemas.microsoft.com/office/drawing/2014/main" id="{1BB71C39-CD89-384A-AE85-13B1E2C2BC16}"/>
              </a:ext>
            </a:extLst>
          </p:cNvPr>
          <p:cNvSpPr/>
          <p:nvPr/>
        </p:nvSpPr>
        <p:spPr>
          <a:xfrm>
            <a:off x="4038713" y="522769"/>
            <a:ext cx="3024756" cy="39568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000" b="1">
                <a:effectLst/>
                <a:latin typeface="Calibri" panose="020F0502020204030204" pitchFamily="34" charset="0"/>
                <a:ea typeface="Calibri" panose="020F0502020204030204" pitchFamily="34" charset="0"/>
                <a:cs typeface="Arial" panose="020B0604020202020204" pitchFamily="34" charset="0"/>
              </a:rPr>
              <a:t>The ability of digital machines and computers to perform certain tasks that mimic And similar to that carried out by intelligent beings, </a:t>
            </a:r>
            <a:endParaRPr lang="ar-AE" sz="2000" b="1"/>
          </a:p>
        </p:txBody>
      </p:sp>
    </p:spTree>
    <p:extLst>
      <p:ext uri="{BB962C8B-B14F-4D97-AF65-F5344CB8AC3E}">
        <p14:creationId xmlns:p14="http://schemas.microsoft.com/office/powerpoint/2010/main" val="4170783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تمرير: أفقي 3">
            <a:extLst>
              <a:ext uri="{FF2B5EF4-FFF2-40B4-BE49-F238E27FC236}">
                <a16:creationId xmlns:a16="http://schemas.microsoft.com/office/drawing/2014/main" id="{68109D90-290F-474C-85D1-D430E37E5CC7}"/>
              </a:ext>
            </a:extLst>
          </p:cNvPr>
          <p:cNvSpPr/>
          <p:nvPr/>
        </p:nvSpPr>
        <p:spPr>
          <a:xfrm>
            <a:off x="539709" y="701620"/>
            <a:ext cx="4924834" cy="3656521"/>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b="1">
                <a:effectLst/>
                <a:latin typeface="Calibri" panose="020F0502020204030204" pitchFamily="34" charset="0"/>
                <a:ea typeface="Calibri" panose="020F0502020204030204" pitchFamily="34" charset="0"/>
                <a:cs typeface="+mj-cs"/>
              </a:rPr>
              <a:t>Artificial intelligence abilities!</a:t>
            </a:r>
          </a:p>
        </p:txBody>
      </p:sp>
      <p:pic>
        <p:nvPicPr>
          <p:cNvPr id="5" name="صورة 5">
            <a:extLst>
              <a:ext uri="{FF2B5EF4-FFF2-40B4-BE49-F238E27FC236}">
                <a16:creationId xmlns:a16="http://schemas.microsoft.com/office/drawing/2014/main" id="{54601604-5C52-CA4F-A764-D9CDC83269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6454" y="0"/>
            <a:ext cx="3517546" cy="5113772"/>
          </a:xfrm>
          <a:prstGeom prst="rect">
            <a:avLst/>
          </a:prstGeom>
        </p:spPr>
      </p:pic>
    </p:spTree>
    <p:extLst>
      <p:ext uri="{BB962C8B-B14F-4D97-AF65-F5344CB8AC3E}">
        <p14:creationId xmlns:p14="http://schemas.microsoft.com/office/powerpoint/2010/main" val="1649905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6">
            <a:extLst>
              <a:ext uri="{FF2B5EF4-FFF2-40B4-BE49-F238E27FC236}">
                <a16:creationId xmlns:a16="http://schemas.microsoft.com/office/drawing/2014/main" id="{BF33BD46-7DBE-E64C-A83E-5519080CE18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07778" y="1068673"/>
            <a:ext cx="3132329" cy="3398341"/>
          </a:xfrm>
        </p:spPr>
      </p:pic>
      <p:sp>
        <p:nvSpPr>
          <p:cNvPr id="5" name="خماسي 4">
            <a:extLst>
              <a:ext uri="{FF2B5EF4-FFF2-40B4-BE49-F238E27FC236}">
                <a16:creationId xmlns:a16="http://schemas.microsoft.com/office/drawing/2014/main" id="{BC2A775E-542C-A748-BAF6-6F6800838B94}"/>
              </a:ext>
            </a:extLst>
          </p:cNvPr>
          <p:cNvSpPr/>
          <p:nvPr/>
        </p:nvSpPr>
        <p:spPr>
          <a:xfrm>
            <a:off x="350810" y="454339"/>
            <a:ext cx="2557456" cy="1605654"/>
          </a:xfrm>
          <a:prstGeom prst="pentagon">
            <a:avLst/>
          </a:prstGeom>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r>
              <a:rPr lang="en-US" sz="4400" b="1"/>
              <a:t>sense</a:t>
            </a:r>
            <a:endParaRPr lang="ar-AE" sz="4400" b="1"/>
          </a:p>
        </p:txBody>
      </p:sp>
      <p:sp>
        <p:nvSpPr>
          <p:cNvPr id="9" name="مربع نص 8">
            <a:extLst>
              <a:ext uri="{FF2B5EF4-FFF2-40B4-BE49-F238E27FC236}">
                <a16:creationId xmlns:a16="http://schemas.microsoft.com/office/drawing/2014/main" id="{7568EB70-E61A-EE44-8DBC-56406DD8020D}"/>
              </a:ext>
            </a:extLst>
          </p:cNvPr>
          <p:cNvSpPr txBox="1"/>
          <p:nvPr/>
        </p:nvSpPr>
        <p:spPr>
          <a:xfrm>
            <a:off x="863533" y="2266664"/>
            <a:ext cx="4572000" cy="2308324"/>
          </a:xfrm>
          <a:prstGeom prst="rect">
            <a:avLst/>
          </a:prstGeom>
          <a:noFill/>
        </p:spPr>
        <p:txBody>
          <a:bodyPr wrap="square">
            <a:spAutoFit/>
          </a:bodyPr>
          <a:lstStyle/>
          <a:p>
            <a:pPr algn="ctr"/>
            <a:r>
              <a:rPr lang="en-US" b="1">
                <a:solidFill>
                  <a:schemeClr val="bg1"/>
                </a:solidFill>
              </a:rPr>
              <a:t>The ability to sense, correlates directly with object recognition. In this case, object recognition is the picking out and identification of objects from different inputs such as videos and digital images.natural Language Processing (NLP) also contributes to the ability to sense, meaning the ability to read text and make ense of it.</a:t>
            </a:r>
            <a:endParaRPr lang="ar-AE" b="1">
              <a:solidFill>
                <a:schemeClr val="bg1"/>
              </a:solidFill>
            </a:endParaRPr>
          </a:p>
        </p:txBody>
      </p:sp>
    </p:spTree>
    <p:extLst>
      <p:ext uri="{BB962C8B-B14F-4D97-AF65-F5344CB8AC3E}">
        <p14:creationId xmlns:p14="http://schemas.microsoft.com/office/powerpoint/2010/main" val="109100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6">
            <a:extLst>
              <a:ext uri="{FF2B5EF4-FFF2-40B4-BE49-F238E27FC236}">
                <a16:creationId xmlns:a16="http://schemas.microsoft.com/office/drawing/2014/main" id="{1BAB6596-744C-E64E-AA32-769B605AB3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364" y="2023904"/>
            <a:ext cx="3165475" cy="2523134"/>
          </a:xfrm>
        </p:spPr>
      </p:pic>
      <p:sp>
        <p:nvSpPr>
          <p:cNvPr id="9" name="مربع نص 8">
            <a:extLst>
              <a:ext uri="{FF2B5EF4-FFF2-40B4-BE49-F238E27FC236}">
                <a16:creationId xmlns:a16="http://schemas.microsoft.com/office/drawing/2014/main" id="{8BB6A088-454D-E145-84CF-1248AFE83BCD}"/>
              </a:ext>
            </a:extLst>
          </p:cNvPr>
          <p:cNvSpPr txBox="1"/>
          <p:nvPr/>
        </p:nvSpPr>
        <p:spPr>
          <a:xfrm>
            <a:off x="3548577" y="1706346"/>
            <a:ext cx="3556866" cy="2862322"/>
          </a:xfrm>
          <a:prstGeom prst="rect">
            <a:avLst/>
          </a:prstGeom>
          <a:noFill/>
        </p:spPr>
        <p:txBody>
          <a:bodyPr wrap="square">
            <a:spAutoFit/>
          </a:bodyPr>
          <a:lstStyle/>
          <a:p>
            <a:pPr algn="ctr"/>
            <a:r>
              <a:rPr lang="en-US" sz="2000" b="1">
                <a:solidFill>
                  <a:schemeClr val="bg1"/>
                </a:solidFill>
              </a:rPr>
              <a:t>The second, which is the ability to have a conversation, is the foundation to develop the ability to  think.</a:t>
            </a:r>
          </a:p>
          <a:p>
            <a:pPr algn="ctr"/>
            <a:r>
              <a:rPr lang="en-US" sz="2000" b="1">
                <a:solidFill>
                  <a:schemeClr val="bg1"/>
                </a:solidFill>
              </a:rPr>
              <a:t>PredictiveAnalytics sums this up by identifying the likelihood of future outcomes based on historical data and algorithms(machine learning).</a:t>
            </a:r>
            <a:endParaRPr lang="ar-AE" sz="2000" b="1">
              <a:solidFill>
                <a:schemeClr val="bg1"/>
              </a:solidFill>
            </a:endParaRPr>
          </a:p>
        </p:txBody>
      </p:sp>
      <p:sp>
        <p:nvSpPr>
          <p:cNvPr id="12" name="مستطيل: زوايا قطرية مقصوصة 11">
            <a:extLst>
              <a:ext uri="{FF2B5EF4-FFF2-40B4-BE49-F238E27FC236}">
                <a16:creationId xmlns:a16="http://schemas.microsoft.com/office/drawing/2014/main" id="{92899E87-65B6-B247-BAD3-B5A9F6185F9F}"/>
              </a:ext>
            </a:extLst>
          </p:cNvPr>
          <p:cNvSpPr/>
          <p:nvPr/>
        </p:nvSpPr>
        <p:spPr>
          <a:xfrm>
            <a:off x="2540307" y="195104"/>
            <a:ext cx="2330555" cy="1316078"/>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b="1"/>
              <a:t>conversation</a:t>
            </a:r>
            <a:endParaRPr lang="ar-AE" sz="2400"/>
          </a:p>
        </p:txBody>
      </p:sp>
    </p:spTree>
    <p:extLst>
      <p:ext uri="{BB962C8B-B14F-4D97-AF65-F5344CB8AC3E}">
        <p14:creationId xmlns:p14="http://schemas.microsoft.com/office/powerpoint/2010/main" val="1452101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BA102AC7-80D7-D745-A668-2E7DB2240FE1}"/>
              </a:ext>
            </a:extLst>
          </p:cNvPr>
          <p:cNvSpPr>
            <a:spLocks noGrp="1"/>
          </p:cNvSpPr>
          <p:nvPr>
            <p:ph idx="1"/>
          </p:nvPr>
        </p:nvSpPr>
        <p:spPr>
          <a:xfrm>
            <a:off x="2560431" y="347289"/>
            <a:ext cx="4023138" cy="2428862"/>
          </a:xfrm>
        </p:spPr>
        <p:txBody>
          <a:bodyPr>
            <a:normAutofit fontScale="77500" lnSpcReduction="20000"/>
          </a:bodyPr>
          <a:lstStyle/>
          <a:p>
            <a:pPr marL="0" indent="0" algn="ctr">
              <a:buNone/>
            </a:pPr>
            <a:r>
              <a:rPr lang="en-US" b="1"/>
              <a:t>The third, the ability to act, refers to taking action based on thinking. This is also known as Prescriptive Analytics,  and determines the best solutions/outcomes among various choices, with known parameters.</a:t>
            </a:r>
            <a:endParaRPr lang="ar-AE" b="1"/>
          </a:p>
        </p:txBody>
      </p:sp>
      <p:sp>
        <p:nvSpPr>
          <p:cNvPr id="4" name="مضلع اثنا عشري 3">
            <a:extLst>
              <a:ext uri="{FF2B5EF4-FFF2-40B4-BE49-F238E27FC236}">
                <a16:creationId xmlns:a16="http://schemas.microsoft.com/office/drawing/2014/main" id="{5D6B7960-24C1-7A49-9A8E-3213F751008C}"/>
              </a:ext>
            </a:extLst>
          </p:cNvPr>
          <p:cNvSpPr/>
          <p:nvPr/>
        </p:nvSpPr>
        <p:spPr>
          <a:xfrm>
            <a:off x="0" y="628963"/>
            <a:ext cx="2358119" cy="1865513"/>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b="1"/>
              <a:t>Acting</a:t>
            </a:r>
            <a:r>
              <a:rPr lang="en-US"/>
              <a:t> </a:t>
            </a:r>
            <a:endParaRPr lang="ar-AE"/>
          </a:p>
        </p:txBody>
      </p:sp>
      <p:pic>
        <p:nvPicPr>
          <p:cNvPr id="7" name="صورة 7">
            <a:extLst>
              <a:ext uri="{FF2B5EF4-FFF2-40B4-BE49-F238E27FC236}">
                <a16:creationId xmlns:a16="http://schemas.microsoft.com/office/drawing/2014/main" id="{8CCFC73C-4F4D-7C42-88A5-9EE258889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228" y="2776151"/>
            <a:ext cx="6096000" cy="2148333"/>
          </a:xfrm>
          <a:prstGeom prst="rect">
            <a:avLst/>
          </a:prstGeom>
        </p:spPr>
      </p:pic>
    </p:spTree>
    <p:extLst>
      <p:ext uri="{BB962C8B-B14F-4D97-AF65-F5344CB8AC3E}">
        <p14:creationId xmlns:p14="http://schemas.microsoft.com/office/powerpoint/2010/main" val="819224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82636A3C-DEBF-C047-8B6D-3E0A0BBABE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01377" y="1348176"/>
            <a:ext cx="4479925" cy="2753603"/>
          </a:xfrm>
        </p:spPr>
      </p:pic>
      <p:sp>
        <p:nvSpPr>
          <p:cNvPr id="7" name="مربع نص 6">
            <a:extLst>
              <a:ext uri="{FF2B5EF4-FFF2-40B4-BE49-F238E27FC236}">
                <a16:creationId xmlns:a16="http://schemas.microsoft.com/office/drawing/2014/main" id="{8F125A2A-4D14-6944-96E1-A6725C46D5EB}"/>
              </a:ext>
            </a:extLst>
          </p:cNvPr>
          <p:cNvSpPr txBox="1"/>
          <p:nvPr/>
        </p:nvSpPr>
        <p:spPr>
          <a:xfrm>
            <a:off x="630110" y="1990591"/>
            <a:ext cx="3712515" cy="2862322"/>
          </a:xfrm>
          <a:prstGeom prst="rect">
            <a:avLst/>
          </a:prstGeom>
          <a:noFill/>
        </p:spPr>
        <p:txBody>
          <a:bodyPr wrap="square">
            <a:spAutoFit/>
          </a:bodyPr>
          <a:lstStyle/>
          <a:p>
            <a:pPr algn="ctr"/>
            <a:r>
              <a:rPr lang="en-US" sz="2000" b="1">
                <a:solidFill>
                  <a:schemeClr val="bg1"/>
                </a:solidFill>
              </a:rPr>
              <a:t>The fourth and final ability, the ability to learn, includes automatically occurring selfimprovements. Not only do these improvements need to happen, but we also need to understand how these improvements were made as they occur.</a:t>
            </a:r>
            <a:endParaRPr lang="ar-AE" sz="2000" b="1">
              <a:solidFill>
                <a:schemeClr val="bg1"/>
              </a:solidFill>
            </a:endParaRPr>
          </a:p>
        </p:txBody>
      </p:sp>
      <p:sp>
        <p:nvSpPr>
          <p:cNvPr id="8" name="سحابة 7">
            <a:extLst>
              <a:ext uri="{FF2B5EF4-FFF2-40B4-BE49-F238E27FC236}">
                <a16:creationId xmlns:a16="http://schemas.microsoft.com/office/drawing/2014/main" id="{58F86987-66D7-E746-9A25-B8B5366F3302}"/>
              </a:ext>
            </a:extLst>
          </p:cNvPr>
          <p:cNvSpPr/>
          <p:nvPr/>
        </p:nvSpPr>
        <p:spPr>
          <a:xfrm>
            <a:off x="1028549" y="0"/>
            <a:ext cx="2715674" cy="180802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b="1">
                <a:solidFill>
                  <a:schemeClr val="bg1"/>
                </a:solidFill>
              </a:rPr>
              <a:t>learning</a:t>
            </a:r>
            <a:endParaRPr lang="ar-AE" sz="3200" b="1">
              <a:solidFill>
                <a:schemeClr val="bg1"/>
              </a:solidFill>
            </a:endParaRPr>
          </a:p>
        </p:txBody>
      </p:sp>
    </p:spTree>
    <p:extLst>
      <p:ext uri="{BB962C8B-B14F-4D97-AF65-F5344CB8AC3E}">
        <p14:creationId xmlns:p14="http://schemas.microsoft.com/office/powerpoint/2010/main" val="2074962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F890EBC-F4EF-EB40-ABE1-F3647B63598F}"/>
              </a:ext>
            </a:extLst>
          </p:cNvPr>
          <p:cNvSpPr>
            <a:spLocks noGrp="1"/>
          </p:cNvSpPr>
          <p:nvPr>
            <p:ph type="title"/>
          </p:nvPr>
        </p:nvSpPr>
        <p:spPr>
          <a:xfrm>
            <a:off x="1133387" y="1"/>
            <a:ext cx="4020824" cy="1389747"/>
          </a:xfrm>
        </p:spPr>
        <p:txBody>
          <a:bodyPr>
            <a:noAutofit/>
          </a:bodyPr>
          <a:lstStyle/>
          <a:p>
            <a:pPr algn="ctr"/>
            <a:r>
              <a:rPr lang="en-US" sz="3200" b="1">
                <a:cs typeface="+mj-cs"/>
              </a:rPr>
              <a:t>Artificial intelligence applications</a:t>
            </a:r>
            <a:endParaRPr lang="ar-AE" sz="3200"/>
          </a:p>
        </p:txBody>
      </p:sp>
      <p:sp>
        <p:nvSpPr>
          <p:cNvPr id="3" name="عنصر نائب للمحتوى 2">
            <a:extLst>
              <a:ext uri="{FF2B5EF4-FFF2-40B4-BE49-F238E27FC236}">
                <a16:creationId xmlns:a16="http://schemas.microsoft.com/office/drawing/2014/main" id="{BEB1E2F4-7E7E-744E-8829-E433F96FB0CB}"/>
              </a:ext>
            </a:extLst>
          </p:cNvPr>
          <p:cNvSpPr>
            <a:spLocks noGrp="1"/>
          </p:cNvSpPr>
          <p:nvPr>
            <p:ph idx="1"/>
          </p:nvPr>
        </p:nvSpPr>
        <p:spPr>
          <a:xfrm>
            <a:off x="161334" y="1183913"/>
            <a:ext cx="6544536" cy="3511061"/>
          </a:xfrm>
        </p:spPr>
        <p:txBody>
          <a:bodyPr>
            <a:normAutofit fontScale="77500" lnSpcReduction="20000"/>
          </a:bodyPr>
          <a:lstStyle/>
          <a:p>
            <a:r>
              <a:rPr lang="en-US" b="1" u="sng"/>
              <a:t>The field of agriculture:</a:t>
            </a:r>
          </a:p>
          <a:p>
            <a:pPr marL="0" indent="0">
              <a:buNone/>
            </a:pPr>
            <a:r>
              <a:rPr lang="en-US" b="1"/>
              <a:t> AI is used in monitoring the weather conditions to know the most appropriate times for cultivation.</a:t>
            </a:r>
          </a:p>
          <a:p>
            <a:r>
              <a:rPr lang="en-US" b="1" u="sng"/>
              <a:t>medicine field:</a:t>
            </a:r>
          </a:p>
          <a:p>
            <a:pPr marL="0" indent="0">
              <a:buNone/>
            </a:pPr>
            <a:r>
              <a:rPr lang="en-US" b="1"/>
              <a:t>AI has helped to achieve greater accuracy, especially in diagnosing diseases and determining appropriate treatments based on the type of disease with high accuracy.</a:t>
            </a:r>
          </a:p>
          <a:p>
            <a:r>
              <a:rPr lang="en-US" b="1" u="sng"/>
              <a:t>The recruitment operations field:</a:t>
            </a:r>
          </a:p>
          <a:p>
            <a:pPr marL="0" indent="0">
              <a:buNone/>
            </a:pPr>
            <a:r>
              <a:rPr lang="en-US" b="1"/>
              <a:t>AI makes it easier to screen applicants for a specific job and read their CVs to identify competencies.</a:t>
            </a:r>
            <a:endParaRPr lang="ar-AE" b="1"/>
          </a:p>
        </p:txBody>
      </p:sp>
    </p:spTree>
    <p:extLst>
      <p:ext uri="{BB962C8B-B14F-4D97-AF65-F5344CB8AC3E}">
        <p14:creationId xmlns:p14="http://schemas.microsoft.com/office/powerpoint/2010/main" val="1252451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28212C5-DBFC-4F42-8692-3DD1FE8C3E9A}"/>
              </a:ext>
            </a:extLst>
          </p:cNvPr>
          <p:cNvSpPr>
            <a:spLocks noGrp="1"/>
          </p:cNvSpPr>
          <p:nvPr>
            <p:ph type="title"/>
          </p:nvPr>
        </p:nvSpPr>
        <p:spPr/>
        <p:txBody>
          <a:bodyPr>
            <a:normAutofit fontScale="90000"/>
          </a:bodyPr>
          <a:lstStyle/>
          <a:p>
            <a:r>
              <a:rPr lang="en-US" b="1"/>
              <a:t>Artificial intelligence and the future</a:t>
            </a:r>
            <a:endParaRPr lang="ar-AE"/>
          </a:p>
        </p:txBody>
      </p:sp>
      <p:sp>
        <p:nvSpPr>
          <p:cNvPr id="3" name="عنصر نائب للمحتوى 2">
            <a:extLst>
              <a:ext uri="{FF2B5EF4-FFF2-40B4-BE49-F238E27FC236}">
                <a16:creationId xmlns:a16="http://schemas.microsoft.com/office/drawing/2014/main" id="{D7B36B8A-4E78-ED4C-8B94-5230B5D8C861}"/>
              </a:ext>
            </a:extLst>
          </p:cNvPr>
          <p:cNvSpPr>
            <a:spLocks noGrp="1"/>
          </p:cNvSpPr>
          <p:nvPr>
            <p:ph idx="1"/>
          </p:nvPr>
        </p:nvSpPr>
        <p:spPr/>
        <p:txBody>
          <a:bodyPr>
            <a:normAutofit/>
          </a:bodyPr>
          <a:lstStyle/>
          <a:p>
            <a:pPr marL="0" indent="0" algn="ctr">
              <a:buNone/>
            </a:pPr>
            <a:r>
              <a:rPr lang="en-US" b="1"/>
              <a:t>Scientists and researchers are working to develop future artificial intelligence in a way that can be greatly beneficial and in various aspects of life; from smartphones, to cars, or even homes that run on the smart system, security system, medical care, and many others.</a:t>
            </a:r>
            <a:endParaRPr lang="ar-AE" b="1"/>
          </a:p>
        </p:txBody>
      </p:sp>
    </p:spTree>
    <p:extLst>
      <p:ext uri="{BB962C8B-B14F-4D97-AF65-F5344CB8AC3E}">
        <p14:creationId xmlns:p14="http://schemas.microsoft.com/office/powerpoint/2010/main" val="2978245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Words>
  <Application>Microsoft Office PowerPoint</Application>
  <PresentationFormat>عرض على الشاشة (16:9)</PresentationFormat>
  <Paragraphs>22</Paragraphs>
  <Slides>10</Slides>
  <Notes>1</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Office Theme</vt:lpstr>
      <vt:lpstr>Artificial Intelligence </vt:lpstr>
      <vt:lpstr>What is Artificial intelligence?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Artificial intelligence applications</vt:lpstr>
      <vt:lpstr>Artificial intelligence and the future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dc:title>
  <dc:creator/>
  <cp:lastModifiedBy>مستخدم غير معروف</cp:lastModifiedBy>
  <cp:revision>2</cp:revision>
  <dcterms:created xsi:type="dcterms:W3CDTF">2017-08-01T15:40:51Z</dcterms:created>
  <dcterms:modified xsi:type="dcterms:W3CDTF">2020-03-29T22:36:33Z</dcterms:modified>
</cp:coreProperties>
</file>